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4" r:id="rId6"/>
    <p:sldId id="262" r:id="rId7"/>
    <p:sldId id="266" r:id="rId8"/>
    <p:sldId id="258" r:id="rId9"/>
    <p:sldId id="263" r:id="rId10"/>
    <p:sldId id="265" r:id="rId11"/>
    <p:sldId id="278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  <p:sldId id="257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7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4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56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5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96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0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53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32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1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8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8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CB52B-F88A-4E2B-AF2F-219696E460B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2948-BBE1-44B8-ABF9-87B3FC29B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9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136904" cy="439248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Программа</a:t>
            </a:r>
            <a: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sz="4000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4000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«Психолого-педагогическое сопровождение детско-родительского взаимодействия в образовательном пространстве на этапе адаптации к учебной деятельности»</a:t>
            </a:r>
            <a: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157192"/>
            <a:ext cx="4392488" cy="136815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Педагог-психолог,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юристконсульт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ГАПОУ «Казанский педагогический колледж», член координационного совета педагогов-психологов МО и Н РТ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9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7693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возможных способов преодоления названных трудностей является популяризация психологических знаний среди родителей, ориентированная на поиск и определение таких способов нормализации жизни в семье, которые в наименьшей степени ущемляли бы интересы и развитие личности.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" algn="just">
              <a:spcAft>
                <a:spcPts val="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психологической компетентности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родителей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способствует создание в гимназии №7 Академии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«Успешные родители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», которая работает уже пятый год.</a:t>
            </a:r>
            <a:endParaRPr lang="ru-RU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предназначена для родителей, дети которых пойдут в первый класс, и для родителей,  дети которых уже обучаются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гимназии.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8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осуществление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родителей по воспитанию и обучению детей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включает пять основных этапов:</a:t>
            </a:r>
          </a:p>
          <a:p>
            <a:pPr marL="285750" indent="-285750">
              <a:buFontTx/>
              <a:buChar char="-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Психодиагностический;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Психопросветительский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Психопрофилактический;</a:t>
            </a:r>
          </a:p>
          <a:p>
            <a:pPr marL="285750" indent="-285750">
              <a:buFontTx/>
              <a:buChar char="-"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 (групповое и индивидуальное).   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19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предусматривает систему работы по преемственности детского сада и начальной школы с целью создания оптимальных условий для адаптации будущих первоклассников.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предусматривает как теоретические, так и практические, интерактивные формы работы с родителями: клубные заседания, гостиные, </a:t>
            </a:r>
            <a:r>
              <a:rPr lang="ru-RU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тренинги, </a:t>
            </a:r>
            <a:r>
              <a:rPr lang="ru-RU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лектории, регламентированные  дискуссии,  родительские ринги и т.д.</a:t>
            </a:r>
            <a:endParaRPr lang="ru-RU" sz="3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78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644"/>
            <a:ext cx="9144000" cy="7412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учебный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1 раз в неделю, длительность занятий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 ч. 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(Дети 5-7 лет на занятиях по подготовке к школе, а родители, тем временем, повышают свой уровень психологической грамотности)</a:t>
            </a:r>
          </a:p>
          <a:p>
            <a:pPr marL="270510" indent="540385" algn="just">
              <a:spcAft>
                <a:spcPts val="675"/>
              </a:spcAft>
            </a:pPr>
            <a:r>
              <a:rPr lang="ru-RU" sz="2400" b="1" dirty="0">
                <a:latin typeface="Times New Roman"/>
                <a:ea typeface="Times New Roman"/>
              </a:rPr>
              <a:t>После каждого занятия проводится </a:t>
            </a:r>
            <a:r>
              <a:rPr lang="ru-RU" sz="2400" b="1" dirty="0" smtClean="0">
                <a:latin typeface="Times New Roman"/>
                <a:ea typeface="Times New Roman"/>
              </a:rPr>
              <a:t>рефлексия. Следующее </a:t>
            </a:r>
            <a:r>
              <a:rPr lang="ru-RU" sz="2400" b="1" dirty="0">
                <a:latin typeface="Times New Roman"/>
                <a:ea typeface="Times New Roman"/>
              </a:rPr>
              <a:t>занятие строится с учетом итогов проведенного анализа</a:t>
            </a:r>
            <a:r>
              <a:rPr lang="ru-RU" sz="2400" b="1" dirty="0" smtClean="0">
                <a:latin typeface="Times New Roman"/>
                <a:ea typeface="Times New Roman"/>
              </a:rPr>
              <a:t>. Каждый родитель желает изменить поведение своего ребенка, но на занятии устанавливается правило: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«Желаешь изменить ситуацию, ребенка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начни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 себя».   </a:t>
            </a:r>
            <a:endParaRPr lang="ru-RU" sz="2400" b="1" u="sng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270510" algn="just">
              <a:spcAft>
                <a:spcPts val="675"/>
              </a:spcAft>
            </a:pPr>
            <a:r>
              <a:rPr lang="ru-RU" sz="2400" b="1" dirty="0">
                <a:latin typeface="Times New Roman"/>
                <a:ea typeface="Times New Roman"/>
              </a:rPr>
              <a:t>             К тематическому плану представлена подборка методических материалов, которые могут быть применены с целью разработки и проектирования системы профилактики </a:t>
            </a:r>
            <a:r>
              <a:rPr lang="ru-RU" sz="2400" b="1" dirty="0" err="1">
                <a:latin typeface="Times New Roman"/>
                <a:ea typeface="Times New Roman"/>
              </a:rPr>
              <a:t>дезадаптации</a:t>
            </a:r>
            <a:r>
              <a:rPr lang="ru-RU" sz="2400" b="1" dirty="0">
                <a:latin typeface="Times New Roman"/>
                <a:ea typeface="Times New Roman"/>
              </a:rPr>
              <a:t> детей в системе общего начального образования.</a:t>
            </a:r>
          </a:p>
          <a:p>
            <a:endParaRPr lang="ru-RU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6523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психолого-педагогической и правовой культуры родителей.</a:t>
            </a:r>
          </a:p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детско-родительских отношений.</a:t>
            </a: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родителей потребности в психологических знаниях, желание быть компетентным родителем.</a:t>
            </a:r>
          </a:p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коммуникативной компетентности у родителей (изменение стереотипов поведения во взаимодействии с ребенком в семье, развитие способности к рефлексивному поведению).</a:t>
            </a: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 для выявления задатков, развития интересов и способностей, подготовка детей к самостоятельному творческому труду.</a:t>
            </a:r>
          </a:p>
        </p:txBody>
      </p:sp>
    </p:spTree>
    <p:extLst>
      <p:ext uri="{BB962C8B-B14F-4D97-AF65-F5344CB8AC3E}">
        <p14:creationId xmlns:p14="http://schemas.microsoft.com/office/powerpoint/2010/main" val="387277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3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родителей в воспитании и обучении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возможностей родителей в понимании своего ребенка.</a:t>
            </a: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родителей способности к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рефлексии взаимоотношений с ребенком и собственных эмоциональных состояний.</a:t>
            </a: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навыков диалогического общения и конструктивного сотрудничества с ребенком.</a:t>
            </a: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родителей к построению отношений сотрудничества с ребенком (партнерских отношений).</a:t>
            </a: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познавательный интерес детей.</a:t>
            </a:r>
          </a:p>
        </p:txBody>
      </p:sp>
    </p:spTree>
    <p:extLst>
      <p:ext uri="{BB962C8B-B14F-4D97-AF65-F5344CB8AC3E}">
        <p14:creationId xmlns:p14="http://schemas.microsoft.com/office/powerpoint/2010/main" val="2898383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родителей в воспитании и обучении детей 6-7 лет: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Конкретизировать представление о понятии «психологическая готовность ребенка к школе».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активной позиции в период подготовки ребенка к поступлению в школу.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 родителей представление об основных достижениях старшего дошкольного возраста.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родителям построить продуктивные отношения с учителями, одноклассниками ребенка и другими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362158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факторов риска школьной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оптимальная адаптация детей к школе.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здорового жизненного стиля и высокоэффективных поведенческих стратегий у родителей и детей.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системного подхода к профилактике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депривации  детей в условиях начального общего образования.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родителями методикой определения 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 своего ребенка, методами контроля за динамикой развития детей в домашних условиях.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300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49451"/>
              </p:ext>
            </p:extLst>
          </p:nvPr>
        </p:nvGraphicFramePr>
        <p:xfrm>
          <a:off x="107503" y="-20719"/>
          <a:ext cx="9073007" cy="9017740"/>
        </p:xfrm>
        <a:graphic>
          <a:graphicData uri="http://schemas.openxmlformats.org/drawingml/2006/table">
            <a:tbl>
              <a:tblPr firstRow="1" firstCol="1" bandRow="1"/>
              <a:tblGrid>
                <a:gridCol w="9073007"/>
              </a:tblGrid>
              <a:tr h="2148536"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u="sng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ТЕМЫ ЗАНЯТИЙ:</a:t>
                      </a:r>
                    </a:p>
                    <a:p>
                      <a:pPr marL="209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Законодательство </a:t>
                      </a:r>
                      <a:r>
                        <a:rPr lang="ru-RU" sz="3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 и РТ в области образования. Семья в зеркале </a:t>
                      </a:r>
                      <a:r>
                        <a:rPr lang="ru-RU" sz="3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законодательства 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(ФЗ  «Об образовании», Международные нормативно-правовые документы, «Семейный кодекс» и т.д.)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4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мониторинга детско-родительских </a:t>
                      </a:r>
                      <a:r>
                        <a:rPr lang="ru-RU" sz="3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отношений 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(«Какой я родитель», </a:t>
                      </a:r>
                      <a:r>
                        <a:rPr lang="ru-RU" sz="3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Опросник родительского отношения </a:t>
                      </a:r>
                      <a:r>
                        <a:rPr lang="ru-RU" sz="32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А.Я.Варга</a:t>
                      </a:r>
                      <a:r>
                        <a:rPr lang="ru-RU" sz="3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32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В.В.Столин</a:t>
                      </a:r>
                      <a:r>
                        <a:rPr lang="ru-RU" sz="3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 психических состояний </a:t>
                      </a:r>
                      <a:br>
                        <a:rPr lang="ru-RU" sz="2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800" b="0" i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Айзенку</a:t>
                      </a:r>
                      <a:r>
                        <a:rPr lang="ru-RU" sz="2800" b="0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ru-RU" sz="28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результатам мониторинга проводятся индивидуальные консультации. </a:t>
                      </a:r>
                      <a:endParaRPr lang="ru-RU" sz="3200" b="1" u="sng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20"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582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839077"/>
              </p:ext>
            </p:extLst>
          </p:nvPr>
        </p:nvGraphicFramePr>
        <p:xfrm>
          <a:off x="143000" y="196552"/>
          <a:ext cx="9001000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9001000"/>
              </a:tblGrid>
              <a:tr h="2592288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Семинар:</a:t>
                      </a:r>
                      <a:r>
                        <a:rPr lang="ru-RU" sz="3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0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познавательных способностей ребенка. Психолого-педагогические доминанты развития ребенка дошкольного возраста (развитие речи, мышления, внимания, памяти; морфо-функциональные особенности). Акселерация и ретардация. Неравномерность психического развития. </a:t>
                      </a:r>
                      <a:r>
                        <a:rPr lang="ru-RU" sz="3000" u="none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Сензитивные</a:t>
                      </a:r>
                      <a:r>
                        <a:rPr lang="ru-RU" sz="30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периоды».</a:t>
                      </a:r>
                      <a:endParaRPr lang="ru-RU" sz="30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861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u="non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 – практикум: </a:t>
                      </a:r>
                      <a:r>
                        <a:rPr lang="ru-RU" sz="3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«Развитие эмоционально-волевой сферы дошкольника. Значение эмоционально-чувственной сферы для формирования полноценной </a:t>
                      </a:r>
                      <a:r>
                        <a:rPr lang="ru-RU" sz="3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личности. Эмоционально-коммуникативное </a:t>
                      </a:r>
                      <a:r>
                        <a:rPr lang="ru-RU" sz="3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развитие. Капризы и упрямства детей дошкольного возраста. Вернисаж детских капризов». </a:t>
                      </a:r>
                      <a:endParaRPr lang="ru-RU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17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Самые большие и ценные подарки, которые мы можем дать своим детям, — это корни ответственности и крылья независимости. </a:t>
            </a:r>
            <a:endParaRPr lang="ru-RU" sz="4500" b="1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r"/>
            <a:endParaRPr lang="ru-RU" sz="4400" b="1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Денис </a:t>
            </a:r>
            <a:r>
              <a:rPr lang="ru-RU" sz="4400" b="1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Уэйтли</a:t>
            </a:r>
            <a: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11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29374"/>
              </p:ext>
            </p:extLst>
          </p:nvPr>
        </p:nvGraphicFramePr>
        <p:xfrm>
          <a:off x="107504" y="116632"/>
          <a:ext cx="8892480" cy="6527800"/>
        </p:xfrm>
        <a:graphic>
          <a:graphicData uri="http://schemas.openxmlformats.org/drawingml/2006/table">
            <a:tbl>
              <a:tblPr firstRow="1" firstCol="1" bandRow="1"/>
              <a:tblGrid>
                <a:gridCol w="8892480"/>
              </a:tblGrid>
              <a:tr h="1903726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Лекция-семинар: 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«Деструктивное общение. Застенчивость и беззастенчивость. Коррекция застенчивости и беззастенчивости. Замкнутость как качество личности. Ложь, обман, вранье. Почему ребенок говорит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неправду, девиации  поведения».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021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Практикум: 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«Методы регуляции психических состояний. Причины школьных неврозов. Профилактика неврозов у детей. Тревожность и страх у младших школьников. Особенности школьной жизни, вызывающие страх и тревожность у детей младшего школьного возраста. Влияние тревожности на успеваемость. Стороны школьной жизни, вызывающие тревожность у младших школьников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</a:p>
                    <a:p>
                      <a:pPr marL="209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Семинар: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«Пищевое </a:t>
                      </a:r>
                      <a:r>
                        <a:rPr lang="ru-RU" sz="2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поведение, нарушение пищевого поведения (о вреде </a:t>
                      </a:r>
                      <a:r>
                        <a:rPr lang="ru-RU" sz="2800" b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насильного</a:t>
                      </a:r>
                      <a:r>
                        <a:rPr lang="ru-RU" sz="2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кормления)».</a:t>
                      </a:r>
                      <a:endParaRPr lang="ru-RU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354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63" y="114044"/>
            <a:ext cx="90364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«Агрессивное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и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 у детей 4-5 лет. Агрессия у детей 6-7лет. Агрессия у детей младшего школьного возраста. Причины агрессии. Виды агрессивного поведения. Методы коррекции агрессивного поведения. Как помочь агрессивному ребенку? Компьютерная зависимость как предпосылка агрессивного поведения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6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Психологический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тренинг: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«Тропинка родительской любви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Психологическая студия: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«Психологические причины неуспеваемости школьников и их предупреждение. Синдром дефицита внимания и </a:t>
            </a:r>
            <a:r>
              <a:rPr lang="ru-RU" sz="2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гиперактивности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Признаки и коррекция Адаптация ребенка к школе. Особенности адаптации. Этапы адаптации. Психологические особенности депривации и </a:t>
            </a:r>
            <a:r>
              <a:rPr lang="ru-RU" sz="2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дезадаптации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ребенка в образовательном пространстве».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6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тренинг: </a:t>
            </a:r>
            <a:r>
              <a:rPr lang="tt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“Снятие </a:t>
            </a:r>
            <a:r>
              <a:rPr lang="tt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барьеров в общении. Овладение основами коммуникации. Обучение родителей методам конструктивного психологического влияния: убеждение, внушение, психологическое заражение. Поощрение в процессе воспитания. Формирование послушания. Допустимы ли наказания</a:t>
            </a:r>
            <a:r>
              <a:rPr lang="tt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</a:p>
          <a:p>
            <a:r>
              <a:rPr lang="tt-RU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 </a:t>
            </a:r>
            <a:r>
              <a:rPr lang="tt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Тайм-менеджмент - управление   временем: наука и искусство (серия занятий</a:t>
            </a:r>
            <a:r>
              <a:rPr lang="tt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tt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  <a:r>
              <a:rPr lang="tt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“Материнское выгорание”</a:t>
            </a:r>
            <a:endParaRPr lang="tt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93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 </a:t>
            </a:r>
            <a:r>
              <a:rPr lang="tt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t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родительства” (виды родительской любви, роль отца,  матери, прародителей в воспитании детей).</a:t>
            </a:r>
          </a:p>
          <a:p>
            <a:r>
              <a:rPr lang="tt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Практикум:</a:t>
            </a:r>
            <a:r>
              <a:rPr lang="tt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“Стресс и психологическое напряжение: причины, методы и приемы профилактики и преодоления стресса”.</a:t>
            </a:r>
          </a:p>
          <a:p>
            <a:r>
              <a:rPr lang="tt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Лекция:</a:t>
            </a:r>
            <a:r>
              <a:rPr lang="tt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“Развитие речи у детей дошкольного возраста”.  </a:t>
            </a:r>
          </a:p>
          <a:p>
            <a:r>
              <a:rPr lang="tt-RU" sz="3200" b="1" dirty="0">
                <a:solidFill>
                  <a:srgbClr val="0D0D0D"/>
                </a:solidFill>
                <a:latin typeface="Times New Roman"/>
                <a:ea typeface="Calibri"/>
              </a:rPr>
              <a:t>Мониторинг </a:t>
            </a:r>
            <a:r>
              <a:rPr lang="tt-RU" sz="3200" dirty="0">
                <a:solidFill>
                  <a:srgbClr val="000000"/>
                </a:solidFill>
                <a:latin typeface="Times New Roman"/>
                <a:ea typeface="Calibri"/>
              </a:rPr>
              <a:t>психолого-педагогической компетентности родителей (анкетирование, пожелания, запросы).</a:t>
            </a:r>
            <a:endParaRPr lang="tt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t-RU" sz="3600" dirty="0"/>
          </a:p>
          <a:p>
            <a:r>
              <a:rPr lang="tt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00713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0190425_1903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49694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512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3691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1482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из Университета Пенсильвании и Университета Дьюка наблюдали более 700 детей со всей Америки на протяжении 20 лет, чтобы найти связь между развитием социальных навыков в детстве и успешностью в 25-летнем возрасте.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Продолжительное исследование показало, что те дети, которые умеют сотрудничать со своими сверстниками, понимают их чувства, готовы помочь другому и решать проблемы самостоятельно, чаще заканчивают обучение, получают диплом и устраиваются на постоянную работу.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же, кто в детстве с трудом налаживал контакт с другими, во взрослом возрасте гораздо чаще попадали в неприятные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могли похвастаться высоким социальным статусом.</a:t>
            </a:r>
          </a:p>
        </p:txBody>
      </p:sp>
    </p:spTree>
    <p:extLst>
      <p:ext uri="{BB962C8B-B14F-4D97-AF65-F5344CB8AC3E}">
        <p14:creationId xmlns:p14="http://schemas.microsoft.com/office/powerpoint/2010/main" val="150439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«Это исследование показывает, что родители должны помогать детям развивать социальные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навыки,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интеллект, умственные способности и т.д. Это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 из самых важных умений, которые необходимы ребенку для того, чтобы быть подготовленным к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будущему.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1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 время для семейного воспитания характерны уменьшение продолжительности общения в семье, дефицит теплоты и внимательного отношения друг к </a:t>
            </a:r>
            <a:r>
              <a:rPr lang="ru-RU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другу. </a:t>
            </a: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в сочетании с чрезмерным требованием к исполнительности, предъявляемым к ребенку, способствует формированию у него неуверенности в своих силах, стойкого эмоционального неблагополучия, негативизма, аффективных реакций, отрицательных форм самоутверждения. Формируются серьезные смысловые барьеры в понимании требований взрослых, что значительно усугубляет жизнь как самих детей, так и их родителей. </a:t>
            </a:r>
          </a:p>
          <a:p>
            <a:r>
              <a:rPr lang="ru-RU" sz="2900" dirty="0">
                <a:solidFill>
                  <a:srgbClr val="FF0000"/>
                </a:solidFill>
              </a:rPr>
              <a:t/>
            </a:r>
            <a:br>
              <a:rPr lang="ru-RU" sz="2900" dirty="0">
                <a:solidFill>
                  <a:srgbClr val="FF0000"/>
                </a:solidFill>
              </a:rPr>
            </a:br>
            <a:endParaRPr lang="ru-RU" sz="2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9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психологов и педагогов показывают, что изменения, произошедшие в ситуации развития детства, особенно в период поступления ребенка в школу, оказались сопряжены с многочисленными тенденциями,  проявляющимися в психическом и личностном развитии детей,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как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тревожность, духовная </a:t>
            </a:r>
            <a:r>
              <a:rPr lang="ru-RU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дезориентированность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возрастание жестокости, агрессивности, потенциальной конфликтности 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Д.И.Фельдштейн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Основными задачами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психологов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 содействие ребенку в решении актуальных задач развития, помощь в преодолении учебных трудностей, предупреждение и устранение нарушений в эмоционально-волевой сфере, разрешение проблем взаимоотношений со сверстниками, педагогами и родителями. </a:t>
            </a:r>
          </a:p>
        </p:txBody>
      </p:sp>
    </p:spTree>
    <p:extLst>
      <p:ext uri="{BB962C8B-B14F-4D97-AF65-F5344CB8AC3E}">
        <p14:creationId xmlns:p14="http://schemas.microsoft.com/office/powerpoint/2010/main" val="108080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 отмечается в социуме низкий уровень коммуникативной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самих родителей (отсутствие субординации в общении с педагогическими работниками),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и юридической грамотности в воспитании детей 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семье.    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5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ли родители быть психологами, нужны ли им психологические знания в семье? Причём знания не столько того, чему надо учить и кого воспитывать. Это как раз знает каждый. Каждая мама и папа хотят, чтобы их ребёнок был успешным в жизни, и сделать его радостным, здоровым, творческим и счастливим. Родители нуждаются не только в знаниях как ухаживать за ребёнком и как научить его говорить и кушать, но и в том, как общаться с малышом, чтобы не ранить его, не понизить его самооценку и не сделать его раздражительным и пассивным к окружающему миру. Родителям необходимы знания индивидуальных, возрастных и психологических особенностей своего ребёнка. Быть родителем - задача непростая.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не только в том, чтобы обеспечить ребёнка материально, но и в том, чтобы полноценно развивать в нём личность.</a:t>
            </a:r>
          </a:p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известно, что у счастливых и жизнерадостных родителей растут счастливые дети. Ведь отдать ребёнку можно лишь то, что имеешь </a:t>
            </a:r>
            <a:r>
              <a:rPr lang="ru-RU" sz="27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сам!!!</a:t>
            </a:r>
            <a:endParaRPr lang="ru-RU" sz="27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6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2569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в наше время общенациональных ценностей определено много, но одной из неизменных была и остается такая составляющая, как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родительство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того, сегодня подготовка морально здоровой семьи – это одно из основных направлений социальной политики Российской Федерации, закреплённое в «Концепции государственной семейной политики до 2025 года», утверждённой распоряжением Правительства Российской Федерации № 1618-р от 25 августа 2014 года. </a:t>
            </a:r>
            <a:endParaRPr lang="ru-RU" sz="28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 осознанию ключевой роли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готовиться и готовить, а на вопрос кому и как, ответ очевиден – нам,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педагогам, психологам.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96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1528</Words>
  <Application>Microsoft Office PowerPoint</Application>
  <PresentationFormat>Экран (4:3)</PresentationFormat>
  <Paragraphs>81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  Программа  «Психолого-педагогическое сопровождение детско-родительского взаимодействия в образовательном пространстве на этапе адаптации к учебной деятельности»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 «Психолого-педагогическое сопровождение детско-родительского взаимодействия в образовательном пространстве на этапе адаптации к учебной деятельности»</dc:title>
  <dc:creator>admin</dc:creator>
  <cp:lastModifiedBy>admin</cp:lastModifiedBy>
  <cp:revision>35</cp:revision>
  <dcterms:created xsi:type="dcterms:W3CDTF">2022-04-02T17:42:30Z</dcterms:created>
  <dcterms:modified xsi:type="dcterms:W3CDTF">2022-04-04T18:11:07Z</dcterms:modified>
</cp:coreProperties>
</file>